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3" r:id="rId1"/>
  </p:sldMasterIdLst>
  <p:notesMasterIdLst>
    <p:notesMasterId r:id="rId27"/>
  </p:notesMasterIdLst>
  <p:sldIdLst>
    <p:sldId id="256" r:id="rId2"/>
    <p:sldId id="287" r:id="rId3"/>
    <p:sldId id="259" r:id="rId4"/>
    <p:sldId id="257" r:id="rId5"/>
    <p:sldId id="261" r:id="rId6"/>
    <p:sldId id="266" r:id="rId7"/>
    <p:sldId id="272" r:id="rId8"/>
    <p:sldId id="305" r:id="rId9"/>
    <p:sldId id="306" r:id="rId10"/>
    <p:sldId id="307" r:id="rId11"/>
    <p:sldId id="268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258" r:id="rId24"/>
    <p:sldId id="319" r:id="rId25"/>
    <p:sldId id="267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Montserrat ExtraLight" panose="000003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E1C592-1540-49DE-8993-F890BA49FB1B}">
  <a:tblStyle styleId="{6CE1C592-1540-49DE-8993-F890BA49F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027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1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88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21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77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127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46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42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029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649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730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5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5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1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5" r:id="rId9"/>
    <p:sldLayoutId id="2147483668" r:id="rId10"/>
    <p:sldLayoutId id="2147483669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7.jpe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microsoft.com/office/2007/relationships/hdphoto" Target="../media/hdphoto1.wdp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VIRTUALISATION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VMWARE ESXI</a:t>
            </a:r>
            <a:endParaRPr sz="24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952611" y="2565172"/>
            <a:ext cx="30118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D34CCC8-29F9-8051-6D7D-1A214C62FE65}"/>
              </a:ext>
            </a:extLst>
          </p:cNvPr>
          <p:cNvSpPr txBox="1"/>
          <p:nvPr/>
        </p:nvSpPr>
        <p:spPr>
          <a:xfrm>
            <a:off x="6916025" y="4791119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Professeur : Massamba LO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378562-4464-BB85-4823-363320B2B7F3}"/>
              </a:ext>
            </a:extLst>
          </p:cNvPr>
          <p:cNvSpPr txBox="1"/>
          <p:nvPr/>
        </p:nvSpPr>
        <p:spPr>
          <a:xfrm>
            <a:off x="0" y="0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Année académique : 2023-2024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07FA12-CD12-F415-B0BF-A6D172115A3D}"/>
              </a:ext>
            </a:extLst>
          </p:cNvPr>
          <p:cNvSpPr txBox="1"/>
          <p:nvPr/>
        </p:nvSpPr>
        <p:spPr>
          <a:xfrm>
            <a:off x="0" y="482215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L3 GLRS/ISM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8" y="3177750"/>
            <a:ext cx="306869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 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ESXi 8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5824068"/>
      </p:ext>
    </p:extLst>
  </p:cSld>
  <p:clrMapOvr>
    <a:masterClrMapping/>
  </p:clrMapOvr>
  <p:transition spd="slow">
    <p:check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Téléchargement et création du VM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357DB7D0-A753-55A0-1FDD-092F165600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65" y="1386425"/>
            <a:ext cx="6007509" cy="3312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Lancer la VM et choisir l’installation standard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42490EC-E692-67E7-E2B1-B7FF45A9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5" y="1470342"/>
            <a:ext cx="6782301" cy="31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6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Vérification des prérequis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63D624E1-EA93-5FF1-10F8-8F8D2BB9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3" y="1386425"/>
            <a:ext cx="5610457" cy="3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6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Accepter les conditions d’utilisation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445980B4-73C8-C7B2-2B80-FF06D447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45" y="1417427"/>
            <a:ext cx="463931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61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Choisir la disposition du clavier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0B7DC506-E6BD-C8E0-1458-BD913F6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48" y="1417427"/>
            <a:ext cx="5158704" cy="32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1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Saisir le mot de passe de l’administrateur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23E8215-25F1-54BB-0AB0-30467067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7" y="1547812"/>
            <a:ext cx="5650988" cy="30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00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Confirmer l’installation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2E252B25-638F-E571-6838-A60D7DAF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8" y="1513121"/>
            <a:ext cx="7158170" cy="31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03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Redémarrer le serveur ESXi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D14F24D-B535-FB43-D0DA-4EA3C0CB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280809"/>
            <a:ext cx="7020897" cy="32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4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79080" cy="123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 réussie, utiliser l’url fourni pour se connecter au client.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AD4A8088-D6D4-CAAE-7CB8-49210C5C3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0" y="1828799"/>
            <a:ext cx="5940575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9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7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Présenté par :</a:t>
            </a:r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3;p29">
            <a:extLst>
              <a:ext uri="{FF2B5EF4-FFF2-40B4-BE49-F238E27FC236}">
                <a16:creationId xmlns:a16="http://schemas.microsoft.com/office/drawing/2014/main" id="{5C8F55CA-5B63-9FB3-2DE6-C8C9364DCE35}"/>
              </a:ext>
            </a:extLst>
          </p:cNvPr>
          <p:cNvPicPr preferRelativeResize="0"/>
          <p:nvPr/>
        </p:nvPicPr>
        <p:blipFill>
          <a:blip r:embed="rId9"/>
          <a:srcRect t="26236" b="26236"/>
          <a:stretch/>
        </p:blipFill>
        <p:spPr>
          <a:xfrm>
            <a:off x="665345" y="1228292"/>
            <a:ext cx="1361221" cy="135089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B10FA93-9E05-35E4-74F6-0034A57EE018}"/>
              </a:ext>
            </a:extLst>
          </p:cNvPr>
          <p:cNvSpPr txBox="1"/>
          <p:nvPr/>
        </p:nvSpPr>
        <p:spPr>
          <a:xfrm>
            <a:off x="2138309" y="1573761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Kokou Godwin</a:t>
            </a:r>
          </a:p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TCHAKPANA</a:t>
            </a:r>
          </a:p>
        </p:txBody>
      </p:sp>
      <p:pic>
        <p:nvPicPr>
          <p:cNvPr id="6" name="Google Shape;303;p29">
            <a:extLst>
              <a:ext uri="{FF2B5EF4-FFF2-40B4-BE49-F238E27FC236}">
                <a16:creationId xmlns:a16="http://schemas.microsoft.com/office/drawing/2014/main" id="{58136139-5D61-9605-ED7B-8B726AC1FACD}"/>
              </a:ext>
            </a:extLst>
          </p:cNvPr>
          <p:cNvPicPr preferRelativeResize="0"/>
          <p:nvPr/>
        </p:nvPicPr>
        <p:blipFill>
          <a:blip r:embed="rId10"/>
          <a:srcRect t="22065" b="22065"/>
          <a:stretch/>
        </p:blipFill>
        <p:spPr>
          <a:xfrm>
            <a:off x="626975" y="3091467"/>
            <a:ext cx="1361221" cy="135089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082518-36FD-EC57-1879-118B79205117}"/>
              </a:ext>
            </a:extLst>
          </p:cNvPr>
          <p:cNvSpPr txBox="1"/>
          <p:nvPr/>
        </p:nvSpPr>
        <p:spPr>
          <a:xfrm>
            <a:off x="2138309" y="3474525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Christ-David </a:t>
            </a:r>
          </a:p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MONDJOT</a:t>
            </a:r>
          </a:p>
        </p:txBody>
      </p:sp>
      <p:pic>
        <p:nvPicPr>
          <p:cNvPr id="8" name="Google Shape;303;p29">
            <a:extLst>
              <a:ext uri="{FF2B5EF4-FFF2-40B4-BE49-F238E27FC236}">
                <a16:creationId xmlns:a16="http://schemas.microsoft.com/office/drawing/2014/main" id="{B396D7A2-DE6A-A69C-C389-491E442B21EE}"/>
              </a:ext>
            </a:extLst>
          </p:cNvPr>
          <p:cNvPicPr preferRelativeResize="0"/>
          <p:nvPr/>
        </p:nvPicPr>
        <p:blipFill>
          <a:blip r:embed="rId11"/>
          <a:srcRect t="12785" b="12785"/>
          <a:stretch/>
        </p:blipFill>
        <p:spPr>
          <a:xfrm>
            <a:off x="4824751" y="1190702"/>
            <a:ext cx="1361221" cy="135089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pic>
      <p:pic>
        <p:nvPicPr>
          <p:cNvPr id="9" name="Google Shape;303;p29">
            <a:extLst>
              <a:ext uri="{FF2B5EF4-FFF2-40B4-BE49-F238E27FC236}">
                <a16:creationId xmlns:a16="http://schemas.microsoft.com/office/drawing/2014/main" id="{15441E76-2DBE-3D23-C0E7-4DA48EA8A3A6}"/>
              </a:ext>
            </a:extLst>
          </p:cNvPr>
          <p:cNvPicPr preferRelativeResize="0"/>
          <p:nvPr/>
        </p:nvPicPr>
        <p:blipFill>
          <a:blip r:embed="rId12"/>
          <a:srcRect t="379" b="379"/>
          <a:stretch/>
        </p:blipFill>
        <p:spPr>
          <a:xfrm>
            <a:off x="4824751" y="3091467"/>
            <a:ext cx="1361221" cy="135089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D0AA4C2-5594-4EFD-D907-378F112E5DAE}"/>
              </a:ext>
            </a:extLst>
          </p:cNvPr>
          <p:cNvSpPr txBox="1"/>
          <p:nvPr/>
        </p:nvSpPr>
        <p:spPr>
          <a:xfrm>
            <a:off x="6319529" y="1573761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Franck-</a:t>
            </a:r>
            <a:r>
              <a:rPr lang="fr-F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Mabuila</a:t>
            </a:r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NKOUNGA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75DFB4-7D41-5832-3972-9B4407604231}"/>
              </a:ext>
            </a:extLst>
          </p:cNvPr>
          <p:cNvSpPr txBox="1"/>
          <p:nvPr/>
        </p:nvSpPr>
        <p:spPr>
          <a:xfrm>
            <a:off x="6319529" y="3474525"/>
            <a:ext cx="277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Alliance Trio Parfait </a:t>
            </a:r>
          </a:p>
          <a:p>
            <a:r>
              <a: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MUNEZERO NIYITEGEKA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79080" cy="65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connecter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FA9CA03-0541-90A8-1F12-70C8B36D8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0" y="1018478"/>
            <a:ext cx="6285200" cy="38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56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79080" cy="65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client ESXi 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188165E-4543-A4B3-CAEF-409260F8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1131256"/>
            <a:ext cx="6855768" cy="3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01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7" y="3177750"/>
            <a:ext cx="324772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Domaines d’utilisation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136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34052" y="107933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34049" y="1924204"/>
            <a:ext cx="2067000" cy="723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Consolidation de serveurs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34049" y="2863687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Consolider plusieurs serveurs physiques en une seule machine physique</a:t>
            </a:r>
            <a:r>
              <a:rPr lang="fr-FR" dirty="0"/>
              <a:t>.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968952" y="18547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8;p40">
            <a:extLst>
              <a:ext uri="{FF2B5EF4-FFF2-40B4-BE49-F238E27FC236}">
                <a16:creationId xmlns:a16="http://schemas.microsoft.com/office/drawing/2014/main" id="{04BCD94C-DA21-031D-0F3F-DEB4CB31C827}"/>
              </a:ext>
            </a:extLst>
          </p:cNvPr>
          <p:cNvSpPr txBox="1">
            <a:spLocks/>
          </p:cNvSpPr>
          <p:nvPr/>
        </p:nvSpPr>
        <p:spPr>
          <a:xfrm>
            <a:off x="2390301" y="1060747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5" name="Google Shape;187;p40">
            <a:extLst>
              <a:ext uri="{FF2B5EF4-FFF2-40B4-BE49-F238E27FC236}">
                <a16:creationId xmlns:a16="http://schemas.microsoft.com/office/drawing/2014/main" id="{548DD6EF-03E4-C6AB-FE18-1542E06000FC}"/>
              </a:ext>
            </a:extLst>
          </p:cNvPr>
          <p:cNvCxnSpPr/>
          <p:nvPr/>
        </p:nvCxnSpPr>
        <p:spPr>
          <a:xfrm>
            <a:off x="3225201" y="183620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178;p40">
            <a:extLst>
              <a:ext uri="{FF2B5EF4-FFF2-40B4-BE49-F238E27FC236}">
                <a16:creationId xmlns:a16="http://schemas.microsoft.com/office/drawing/2014/main" id="{6FFE5FF2-C9A4-FFE6-3BF3-B95808D1C472}"/>
              </a:ext>
            </a:extLst>
          </p:cNvPr>
          <p:cNvSpPr txBox="1">
            <a:spLocks/>
          </p:cNvSpPr>
          <p:nvPr/>
        </p:nvSpPr>
        <p:spPr>
          <a:xfrm>
            <a:off x="6795013" y="104959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21" name="Google Shape;187;p40">
            <a:extLst>
              <a:ext uri="{FF2B5EF4-FFF2-40B4-BE49-F238E27FC236}">
                <a16:creationId xmlns:a16="http://schemas.microsoft.com/office/drawing/2014/main" id="{73490842-9DE0-16EE-5DE4-7129CC1E9C3A}"/>
              </a:ext>
            </a:extLst>
          </p:cNvPr>
          <p:cNvCxnSpPr/>
          <p:nvPr/>
        </p:nvCxnSpPr>
        <p:spPr>
          <a:xfrm>
            <a:off x="7629913" y="182505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78;p40">
            <a:extLst>
              <a:ext uri="{FF2B5EF4-FFF2-40B4-BE49-F238E27FC236}">
                <a16:creationId xmlns:a16="http://schemas.microsoft.com/office/drawing/2014/main" id="{B8466D3A-C889-FB28-EC0A-9AC07A26721E}"/>
              </a:ext>
            </a:extLst>
          </p:cNvPr>
          <p:cNvSpPr txBox="1">
            <a:spLocks/>
          </p:cNvSpPr>
          <p:nvPr/>
        </p:nvSpPr>
        <p:spPr>
          <a:xfrm>
            <a:off x="4583367" y="108305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25" name="Google Shape;187;p40">
            <a:extLst>
              <a:ext uri="{FF2B5EF4-FFF2-40B4-BE49-F238E27FC236}">
                <a16:creationId xmlns:a16="http://schemas.microsoft.com/office/drawing/2014/main" id="{5F901343-D03E-C93F-C788-E277B09E7507}"/>
              </a:ext>
            </a:extLst>
          </p:cNvPr>
          <p:cNvCxnSpPr/>
          <p:nvPr/>
        </p:nvCxnSpPr>
        <p:spPr>
          <a:xfrm>
            <a:off x="5418267" y="185851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Google Shape;183;p40">
            <a:extLst>
              <a:ext uri="{FF2B5EF4-FFF2-40B4-BE49-F238E27FC236}">
                <a16:creationId xmlns:a16="http://schemas.microsoft.com/office/drawing/2014/main" id="{B2DED8DA-8CEF-062D-5982-83ADC9CBDD5E}"/>
              </a:ext>
            </a:extLst>
          </p:cNvPr>
          <p:cNvSpPr txBox="1">
            <a:spLocks/>
          </p:cNvSpPr>
          <p:nvPr/>
        </p:nvSpPr>
        <p:spPr>
          <a:xfrm>
            <a:off x="2410957" y="2065453"/>
            <a:ext cx="2067000" cy="84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Laboratoires de test et de développement</a:t>
            </a:r>
          </a:p>
        </p:txBody>
      </p:sp>
      <p:sp>
        <p:nvSpPr>
          <p:cNvPr id="28" name="Google Shape;184;p40">
            <a:extLst>
              <a:ext uri="{FF2B5EF4-FFF2-40B4-BE49-F238E27FC236}">
                <a16:creationId xmlns:a16="http://schemas.microsoft.com/office/drawing/2014/main" id="{CB571FCB-7CCD-2B3A-A8F4-D6FCCE41D161}"/>
              </a:ext>
            </a:extLst>
          </p:cNvPr>
          <p:cNvSpPr txBox="1">
            <a:spLocks/>
          </p:cNvSpPr>
          <p:nvPr/>
        </p:nvSpPr>
        <p:spPr>
          <a:xfrm>
            <a:off x="2390301" y="2856254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Création d’environnements de test et de développement.</a:t>
            </a:r>
            <a:endParaRPr lang="fr-FR" dirty="0"/>
          </a:p>
        </p:txBody>
      </p:sp>
      <p:sp>
        <p:nvSpPr>
          <p:cNvPr id="29" name="Google Shape;183;p40">
            <a:extLst>
              <a:ext uri="{FF2B5EF4-FFF2-40B4-BE49-F238E27FC236}">
                <a16:creationId xmlns:a16="http://schemas.microsoft.com/office/drawing/2014/main" id="{5DEF79DC-D48C-47FC-C658-D5212FB86410}"/>
              </a:ext>
            </a:extLst>
          </p:cNvPr>
          <p:cNvSpPr txBox="1">
            <a:spLocks/>
          </p:cNvSpPr>
          <p:nvPr/>
        </p:nvSpPr>
        <p:spPr>
          <a:xfrm>
            <a:off x="4686701" y="1924204"/>
            <a:ext cx="2067000" cy="7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Serveurs de production</a:t>
            </a:r>
          </a:p>
        </p:txBody>
      </p:sp>
      <p:sp>
        <p:nvSpPr>
          <p:cNvPr id="30" name="Google Shape;184;p40">
            <a:extLst>
              <a:ext uri="{FF2B5EF4-FFF2-40B4-BE49-F238E27FC236}">
                <a16:creationId xmlns:a16="http://schemas.microsoft.com/office/drawing/2014/main" id="{AC7F215E-9D80-56AA-29B4-B27FB84C5B28}"/>
              </a:ext>
            </a:extLst>
          </p:cNvPr>
          <p:cNvSpPr txBox="1">
            <a:spLocks/>
          </p:cNvSpPr>
          <p:nvPr/>
        </p:nvSpPr>
        <p:spPr>
          <a:xfrm>
            <a:off x="4686701" y="2863690"/>
            <a:ext cx="2067000" cy="142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Héberger divers services tels que des bases de données, des serveurs de fichiers, des applications… </a:t>
            </a:r>
            <a:endParaRPr lang="fr-FR" dirty="0"/>
          </a:p>
        </p:txBody>
      </p:sp>
      <p:sp>
        <p:nvSpPr>
          <p:cNvPr id="31" name="Google Shape;183;p40">
            <a:extLst>
              <a:ext uri="{FF2B5EF4-FFF2-40B4-BE49-F238E27FC236}">
                <a16:creationId xmlns:a16="http://schemas.microsoft.com/office/drawing/2014/main" id="{91B33A2D-DDED-E1A9-9808-8953373F50B7}"/>
              </a:ext>
            </a:extLst>
          </p:cNvPr>
          <p:cNvSpPr txBox="1">
            <a:spLocks/>
          </p:cNvSpPr>
          <p:nvPr/>
        </p:nvSpPr>
        <p:spPr>
          <a:xfrm>
            <a:off x="6795013" y="1924204"/>
            <a:ext cx="2067000" cy="7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cloud</a:t>
            </a:r>
          </a:p>
        </p:txBody>
      </p:sp>
      <p:sp>
        <p:nvSpPr>
          <p:cNvPr id="32" name="Google Shape;184;p40">
            <a:extLst>
              <a:ext uri="{FF2B5EF4-FFF2-40B4-BE49-F238E27FC236}">
                <a16:creationId xmlns:a16="http://schemas.microsoft.com/office/drawing/2014/main" id="{AB9D5FCA-7E8A-1FDC-3A19-E3A1AEB4631C}"/>
              </a:ext>
            </a:extLst>
          </p:cNvPr>
          <p:cNvSpPr txBox="1">
            <a:spLocks/>
          </p:cNvSpPr>
          <p:nvPr/>
        </p:nvSpPr>
        <p:spPr>
          <a:xfrm>
            <a:off x="6795013" y="2871122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 des environnements de cloud privé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233853" y="2847743"/>
            <a:ext cx="52367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828048" y="3572152"/>
            <a:ext cx="404837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ESXi, Une solution de virtualisation de premier plan.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04656"/>
            <a:ext cx="4180200" cy="669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Merci de votre attention !</a:t>
            </a:r>
            <a:endParaRPr sz="1800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233853" y="2847743"/>
            <a:ext cx="52367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virtualisation, une solution novatrice.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6"/>
            <a:ext cx="5735700" cy="52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DÉFINITION DES CONCEPTS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virtualisation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 une technologie qui vous permet de créer plusieurs environnements simulés ou ressources dédiées à partir d'un seul système physique.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hyperviseur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 un logiciel qui permet la virtualisation des ressources informatiques. Il permet l’exécution simultanée de plusieurs systèmes d’exploitation sur une seule machine physique.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hôte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fait référence à la machine physique sur laquelle un hyperviseur de virtualisation est installé.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invité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réfère à une machine virtuelle qui fonctionne à l'intérieur d'un environnement virtualisé sur un hôte physique.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57483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fr-FR" dirty="0"/>
              <a:t>m</a:t>
            </a:r>
            <a:r>
              <a:rPr lang="en" dirty="0"/>
              <a:t>ware ESXi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Qu’est-ce-que c’est ?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906003" y="1373325"/>
            <a:ext cx="2837400" cy="604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Définition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987770" y="1947749"/>
            <a:ext cx="3777084" cy="1848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Vmware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ESXi est un logiciel qui s'installe directement sur le matériel physique d'un serveur et permet de virtualiser plusieurs systèmes d'exploitation sur une seule machine physique.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846008" y="1540302"/>
            <a:ext cx="0" cy="237005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/>
          <a:srcRect l="24711" r="24711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8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Historique et évolution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397810" y="1818524"/>
            <a:ext cx="707521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59362" y="1962469"/>
            <a:ext cx="694394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2001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397809" y="170977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1493755" y="170977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2530229" y="1717813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3606197" y="171037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1956;p54">
            <a:extLst>
              <a:ext uri="{FF2B5EF4-FFF2-40B4-BE49-F238E27FC236}">
                <a16:creationId xmlns:a16="http://schemas.microsoft.com/office/drawing/2014/main" id="{659DCFC1-A8BC-8B9A-E5C6-9728A0FB650E}"/>
              </a:ext>
            </a:extLst>
          </p:cNvPr>
          <p:cNvCxnSpPr>
            <a:cxnSpLocks/>
          </p:cNvCxnSpPr>
          <p:nvPr/>
        </p:nvCxnSpPr>
        <p:spPr>
          <a:xfrm>
            <a:off x="7473025" y="1805449"/>
            <a:ext cx="0" cy="258813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968;p54">
            <a:extLst>
              <a:ext uri="{FF2B5EF4-FFF2-40B4-BE49-F238E27FC236}">
                <a16:creationId xmlns:a16="http://schemas.microsoft.com/office/drawing/2014/main" id="{C3F6AF11-3396-F057-9EF6-43E88D8C4485}"/>
              </a:ext>
            </a:extLst>
          </p:cNvPr>
          <p:cNvSpPr/>
          <p:nvPr/>
        </p:nvSpPr>
        <p:spPr>
          <a:xfrm>
            <a:off x="4696206" y="172524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68;p54">
            <a:extLst>
              <a:ext uri="{FF2B5EF4-FFF2-40B4-BE49-F238E27FC236}">
                <a16:creationId xmlns:a16="http://schemas.microsoft.com/office/drawing/2014/main" id="{46909152-D892-36B0-2426-A8B88E37152F}"/>
              </a:ext>
            </a:extLst>
          </p:cNvPr>
          <p:cNvSpPr/>
          <p:nvPr/>
        </p:nvSpPr>
        <p:spPr>
          <a:xfrm>
            <a:off x="5941995" y="172279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68;p54">
            <a:extLst>
              <a:ext uri="{FF2B5EF4-FFF2-40B4-BE49-F238E27FC236}">
                <a16:creationId xmlns:a16="http://schemas.microsoft.com/office/drawing/2014/main" id="{670DB348-444F-0963-A0D4-76792D13DE69}"/>
              </a:ext>
            </a:extLst>
          </p:cNvPr>
          <p:cNvSpPr/>
          <p:nvPr/>
        </p:nvSpPr>
        <p:spPr>
          <a:xfrm>
            <a:off x="7312511" y="174496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68;p54">
            <a:extLst>
              <a:ext uri="{FF2B5EF4-FFF2-40B4-BE49-F238E27FC236}">
                <a16:creationId xmlns:a16="http://schemas.microsoft.com/office/drawing/2014/main" id="{8C5CD063-E9AD-4EDD-0167-764949CC3F2E}"/>
              </a:ext>
            </a:extLst>
          </p:cNvPr>
          <p:cNvSpPr/>
          <p:nvPr/>
        </p:nvSpPr>
        <p:spPr>
          <a:xfrm>
            <a:off x="7364275" y="280023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68;p54">
            <a:extLst>
              <a:ext uri="{FF2B5EF4-FFF2-40B4-BE49-F238E27FC236}">
                <a16:creationId xmlns:a16="http://schemas.microsoft.com/office/drawing/2014/main" id="{23274683-0064-5AB5-76E6-3AB85C009253}"/>
              </a:ext>
            </a:extLst>
          </p:cNvPr>
          <p:cNvSpPr/>
          <p:nvPr/>
        </p:nvSpPr>
        <p:spPr>
          <a:xfrm>
            <a:off x="7360986" y="379968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D24692-FE35-F6FF-58EA-3C14AF3AEA06}"/>
              </a:ext>
            </a:extLst>
          </p:cNvPr>
          <p:cNvSpPr txBox="1"/>
          <p:nvPr/>
        </p:nvSpPr>
        <p:spPr>
          <a:xfrm>
            <a:off x="0" y="134762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 Server</a:t>
            </a:r>
          </a:p>
        </p:txBody>
      </p:sp>
      <p:sp>
        <p:nvSpPr>
          <p:cNvPr id="12" name="Google Shape;1957;p54">
            <a:extLst>
              <a:ext uri="{FF2B5EF4-FFF2-40B4-BE49-F238E27FC236}">
                <a16:creationId xmlns:a16="http://schemas.microsoft.com/office/drawing/2014/main" id="{D459DA39-478B-9AAA-2338-28659A3CD4D1}"/>
              </a:ext>
            </a:extLst>
          </p:cNvPr>
          <p:cNvSpPr txBox="1">
            <a:spLocks/>
          </p:cNvSpPr>
          <p:nvPr/>
        </p:nvSpPr>
        <p:spPr>
          <a:xfrm>
            <a:off x="1244686" y="1932470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2006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64ECB12-80DE-8C40-9E31-82CF843BAB3F}"/>
              </a:ext>
            </a:extLst>
          </p:cNvPr>
          <p:cNvSpPr txBox="1"/>
          <p:nvPr/>
        </p:nvSpPr>
        <p:spPr>
          <a:xfrm>
            <a:off x="1181556" y="134502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3.0</a:t>
            </a:r>
          </a:p>
        </p:txBody>
      </p:sp>
      <p:sp>
        <p:nvSpPr>
          <p:cNvPr id="14" name="Google Shape;1957;p54">
            <a:extLst>
              <a:ext uri="{FF2B5EF4-FFF2-40B4-BE49-F238E27FC236}">
                <a16:creationId xmlns:a16="http://schemas.microsoft.com/office/drawing/2014/main" id="{A68E7CF7-5010-4C38-F340-1C0AB944D70C}"/>
              </a:ext>
            </a:extLst>
          </p:cNvPr>
          <p:cNvSpPr txBox="1">
            <a:spLocks/>
          </p:cNvSpPr>
          <p:nvPr/>
        </p:nvSpPr>
        <p:spPr>
          <a:xfrm>
            <a:off x="2250585" y="1946106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2009</a:t>
            </a:r>
          </a:p>
        </p:txBody>
      </p:sp>
      <p:sp>
        <p:nvSpPr>
          <p:cNvPr id="15" name="Google Shape;1957;p54">
            <a:extLst>
              <a:ext uri="{FF2B5EF4-FFF2-40B4-BE49-F238E27FC236}">
                <a16:creationId xmlns:a16="http://schemas.microsoft.com/office/drawing/2014/main" id="{DFE346BD-6D36-8162-CDD4-3C4028C5520B}"/>
              </a:ext>
            </a:extLst>
          </p:cNvPr>
          <p:cNvSpPr txBox="1">
            <a:spLocks/>
          </p:cNvSpPr>
          <p:nvPr/>
        </p:nvSpPr>
        <p:spPr>
          <a:xfrm>
            <a:off x="3396167" y="1935313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2011</a:t>
            </a:r>
          </a:p>
        </p:txBody>
      </p:sp>
      <p:sp>
        <p:nvSpPr>
          <p:cNvPr id="16" name="Google Shape;1957;p54">
            <a:extLst>
              <a:ext uri="{FF2B5EF4-FFF2-40B4-BE49-F238E27FC236}">
                <a16:creationId xmlns:a16="http://schemas.microsoft.com/office/drawing/2014/main" id="{809F153B-4358-F36A-628E-ED18476BE532}"/>
              </a:ext>
            </a:extLst>
          </p:cNvPr>
          <p:cNvSpPr txBox="1">
            <a:spLocks/>
          </p:cNvSpPr>
          <p:nvPr/>
        </p:nvSpPr>
        <p:spPr>
          <a:xfrm>
            <a:off x="4472292" y="1946106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2013</a:t>
            </a:r>
          </a:p>
        </p:txBody>
      </p:sp>
      <p:sp>
        <p:nvSpPr>
          <p:cNvPr id="17" name="Google Shape;1957;p54">
            <a:extLst>
              <a:ext uri="{FF2B5EF4-FFF2-40B4-BE49-F238E27FC236}">
                <a16:creationId xmlns:a16="http://schemas.microsoft.com/office/drawing/2014/main" id="{C5858D49-EF2C-9ED6-592F-2C7B5A88E1A9}"/>
              </a:ext>
            </a:extLst>
          </p:cNvPr>
          <p:cNvSpPr txBox="1">
            <a:spLocks/>
          </p:cNvSpPr>
          <p:nvPr/>
        </p:nvSpPr>
        <p:spPr>
          <a:xfrm>
            <a:off x="5703548" y="1953365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2015</a:t>
            </a:r>
          </a:p>
        </p:txBody>
      </p:sp>
      <p:sp>
        <p:nvSpPr>
          <p:cNvPr id="18" name="Google Shape;1957;p54">
            <a:extLst>
              <a:ext uri="{FF2B5EF4-FFF2-40B4-BE49-F238E27FC236}">
                <a16:creationId xmlns:a16="http://schemas.microsoft.com/office/drawing/2014/main" id="{85215978-2359-C114-84B4-F8BD0EAD39BD}"/>
              </a:ext>
            </a:extLst>
          </p:cNvPr>
          <p:cNvSpPr txBox="1">
            <a:spLocks/>
          </p:cNvSpPr>
          <p:nvPr/>
        </p:nvSpPr>
        <p:spPr>
          <a:xfrm>
            <a:off x="7421742" y="1856905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2017</a:t>
            </a:r>
          </a:p>
        </p:txBody>
      </p:sp>
      <p:sp>
        <p:nvSpPr>
          <p:cNvPr id="19" name="Google Shape;1957;p54">
            <a:extLst>
              <a:ext uri="{FF2B5EF4-FFF2-40B4-BE49-F238E27FC236}">
                <a16:creationId xmlns:a16="http://schemas.microsoft.com/office/drawing/2014/main" id="{784C054C-1FA3-88C9-7473-B48A72C37CD7}"/>
              </a:ext>
            </a:extLst>
          </p:cNvPr>
          <p:cNvSpPr txBox="1">
            <a:spLocks/>
          </p:cNvSpPr>
          <p:nvPr/>
        </p:nvSpPr>
        <p:spPr>
          <a:xfrm>
            <a:off x="6607703" y="2715541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2019</a:t>
            </a:r>
          </a:p>
        </p:txBody>
      </p:sp>
      <p:sp>
        <p:nvSpPr>
          <p:cNvPr id="20" name="Google Shape;1957;p54">
            <a:extLst>
              <a:ext uri="{FF2B5EF4-FFF2-40B4-BE49-F238E27FC236}">
                <a16:creationId xmlns:a16="http://schemas.microsoft.com/office/drawing/2014/main" id="{94A11B02-B7CB-9072-2828-869D6C7BD00E}"/>
              </a:ext>
            </a:extLst>
          </p:cNvPr>
          <p:cNvSpPr txBox="1">
            <a:spLocks/>
          </p:cNvSpPr>
          <p:nvPr/>
        </p:nvSpPr>
        <p:spPr>
          <a:xfrm>
            <a:off x="6700631" y="3678262"/>
            <a:ext cx="694394" cy="37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/>
              <a:t>2023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DEAEBF-E050-0BB8-2063-49C367399402}"/>
              </a:ext>
            </a:extLst>
          </p:cNvPr>
          <p:cNvSpPr txBox="1"/>
          <p:nvPr/>
        </p:nvSpPr>
        <p:spPr>
          <a:xfrm>
            <a:off x="2248356" y="133387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4.0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ECADC6-8CD1-8B5E-6802-5422770467BD}"/>
              </a:ext>
            </a:extLst>
          </p:cNvPr>
          <p:cNvSpPr txBox="1"/>
          <p:nvPr/>
        </p:nvSpPr>
        <p:spPr>
          <a:xfrm>
            <a:off x="3307716" y="1330160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5.0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71BF34-AD01-3802-B719-3BC0E0F30F39}"/>
              </a:ext>
            </a:extLst>
          </p:cNvPr>
          <p:cNvSpPr txBox="1"/>
          <p:nvPr/>
        </p:nvSpPr>
        <p:spPr>
          <a:xfrm>
            <a:off x="4344783" y="1333880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5.5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283C370-4E17-7513-E2E8-315294AA466A}"/>
              </a:ext>
            </a:extLst>
          </p:cNvPr>
          <p:cNvSpPr txBox="1"/>
          <p:nvPr/>
        </p:nvSpPr>
        <p:spPr>
          <a:xfrm>
            <a:off x="5656904" y="133016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6.0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9B1A5AB-091F-89CA-C893-C61B44F2B603}"/>
              </a:ext>
            </a:extLst>
          </p:cNvPr>
          <p:cNvSpPr txBox="1"/>
          <p:nvPr/>
        </p:nvSpPr>
        <p:spPr>
          <a:xfrm>
            <a:off x="6946726" y="1326449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6.5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E0E8BB2-9199-EF64-52C1-DA710CA45CE5}"/>
              </a:ext>
            </a:extLst>
          </p:cNvPr>
          <p:cNvSpPr txBox="1"/>
          <p:nvPr/>
        </p:nvSpPr>
        <p:spPr>
          <a:xfrm>
            <a:off x="7619520" y="2735218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7.0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02A9112-1DFC-2397-2411-04376E4F1AD1}"/>
              </a:ext>
            </a:extLst>
          </p:cNvPr>
          <p:cNvSpPr txBox="1"/>
          <p:nvPr/>
        </p:nvSpPr>
        <p:spPr>
          <a:xfrm>
            <a:off x="7600937" y="3742543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ESXi 8.0</a:t>
            </a:r>
          </a:p>
        </p:txBody>
      </p:sp>
      <p:cxnSp>
        <p:nvCxnSpPr>
          <p:cNvPr id="34" name="Google Shape;1956;p54">
            <a:extLst>
              <a:ext uri="{FF2B5EF4-FFF2-40B4-BE49-F238E27FC236}">
                <a16:creationId xmlns:a16="http://schemas.microsoft.com/office/drawing/2014/main" id="{2DD1F97A-939A-EB64-5B48-07BA0FF04F2F}"/>
              </a:ext>
            </a:extLst>
          </p:cNvPr>
          <p:cNvCxnSpPr>
            <a:cxnSpLocks/>
          </p:cNvCxnSpPr>
          <p:nvPr/>
        </p:nvCxnSpPr>
        <p:spPr>
          <a:xfrm>
            <a:off x="7294582" y="4240535"/>
            <a:ext cx="174568" cy="1732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956;p54">
            <a:extLst>
              <a:ext uri="{FF2B5EF4-FFF2-40B4-BE49-F238E27FC236}">
                <a16:creationId xmlns:a16="http://schemas.microsoft.com/office/drawing/2014/main" id="{F2676120-FE1D-9A6C-98D3-47E66D25FE63}"/>
              </a:ext>
            </a:extLst>
          </p:cNvPr>
          <p:cNvCxnSpPr>
            <a:cxnSpLocks/>
          </p:cNvCxnSpPr>
          <p:nvPr/>
        </p:nvCxnSpPr>
        <p:spPr>
          <a:xfrm flipH="1">
            <a:off x="7461850" y="4251689"/>
            <a:ext cx="174568" cy="1732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6"/>
            <a:ext cx="5735700" cy="52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Ses avantages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73874"/>
            <a:ext cx="7172100" cy="331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Consolidation du serveur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Réduit le nombre de serveurs physiques nécessaires en virtualisant plusieurs charges de travail sur une seule machine.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des ressources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Alloue dynamiquement les ressources matérielles aux machines virtuelles, améliorant l'utilisation du matériel.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Haute disponibilité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Assure la disponibilité continue des applications en cas de panne matérielle ou logicielle.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 simplifiée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Fournit une console centralisée pour gérer plusieurs hôtes et machines virtuelles, simplifiant les opérations.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Sécurité accrue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Isolement des machines virtuelles et des fonctionnalités de sécurité intégrées améliorent la sécurité globale.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60561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6"/>
            <a:ext cx="5735700" cy="52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Ses inconvénients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73874"/>
            <a:ext cx="7172100" cy="400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Coût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VMware ESXi est un logiciel propriétaire et nécessite une licence pour son utilisation.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Complexité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La configuration et la gestion d'ESXi peuvent être complexes, surtout pour les administrateurs novices.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Dépendance au matériel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ESXi est étroitement lié au matériel sur lequel il s'exécute.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Verrouillage du fournisseur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L'utilisation d'ESXi peut entraîner un verrouillage du fournisseur, car les machines virtuelles créées sur ESXi ne sont pas facilement portables vers d'autres hyperviseurs.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Bien que ESXi offre de bonnes performances, il peut y avoir une légère surcharge par rapport à l'exécution de machines virtuelles directement sur du matériel physique. 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121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542</Words>
  <Application>Microsoft Office PowerPoint</Application>
  <PresentationFormat>Affichage à l'écran (16:9)</PresentationFormat>
  <Paragraphs>90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Montserrat ExtraLight</vt:lpstr>
      <vt:lpstr>Wingdings</vt:lpstr>
      <vt:lpstr>Times New Roman</vt:lpstr>
      <vt:lpstr>Montserrat</vt:lpstr>
      <vt:lpstr>Arial</vt:lpstr>
      <vt:lpstr>Montserrat ExtraBold</vt:lpstr>
      <vt:lpstr>Futuristic Background by Slidesgo</vt:lpstr>
      <vt:lpstr>VIRTUALISATION </vt:lpstr>
      <vt:lpstr>Présenté par :</vt:lpstr>
      <vt:lpstr>INTRODUCTION</vt:lpstr>
      <vt:lpstr>DÉFINITION DES CONCEPTS</vt:lpstr>
      <vt:lpstr>Vmware ESXi</vt:lpstr>
      <vt:lpstr>Définition</vt:lpstr>
      <vt:lpstr>Historique et évolution</vt:lpstr>
      <vt:lpstr>Ses avantages</vt:lpstr>
      <vt:lpstr>Ses inconvénients</vt:lpstr>
      <vt:lpstr>Installation </vt:lpstr>
      <vt:lpstr>Téléchargement et création du VM</vt:lpstr>
      <vt:lpstr>Lancer la VM et choisir l’installation standard</vt:lpstr>
      <vt:lpstr>Vérification des prérequis</vt:lpstr>
      <vt:lpstr>Accepter les conditions d’utilisation</vt:lpstr>
      <vt:lpstr>Choisir la disposition du clavier</vt:lpstr>
      <vt:lpstr>Saisir le mot de passe de l’administrateur</vt:lpstr>
      <vt:lpstr>Confirmer l’installation</vt:lpstr>
      <vt:lpstr>Redémarrer le serveur ESXi</vt:lpstr>
      <vt:lpstr>Installation réussie, utiliser l’url fourni pour se connecter au client.</vt:lpstr>
      <vt:lpstr>Se connecter</vt:lpstr>
      <vt:lpstr>Le client ESXi </vt:lpstr>
      <vt:lpstr>Applications </vt:lpstr>
      <vt:lpstr>01</vt:lpstr>
      <vt:lpstr>CONCLUSION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VIRTUALISATION</dc:title>
  <dc:creator>Kokou 2.0</dc:creator>
  <cp:lastModifiedBy>Kokou 2.0</cp:lastModifiedBy>
  <cp:revision>4</cp:revision>
  <dcterms:modified xsi:type="dcterms:W3CDTF">2024-05-11T10:28:47Z</dcterms:modified>
</cp:coreProperties>
</file>